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64" r:id="rId3"/>
    <p:sldId id="266" r:id="rId4"/>
    <p:sldId id="258" r:id="rId5"/>
    <p:sldId id="259" r:id="rId6"/>
    <p:sldId id="260" r:id="rId7"/>
    <p:sldId id="261" r:id="rId8"/>
    <p:sldId id="257" r:id="rId9"/>
    <p:sldId id="267" r:id="rId10"/>
    <p:sldId id="262" r:id="rId11"/>
    <p:sldId id="263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79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5" r:id="rId50"/>
    <p:sldId id="303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20" r:id="rId65"/>
    <p:sldId id="319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65" d="100"/>
          <a:sy n="65" d="100"/>
        </p:scale>
        <p:origin x="68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994B0-15EB-4171-B4A2-60B7410CFA1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1FA07-61D2-4525-8ECC-C959FF2C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1FA07-61D2-4525-8ECC-C959FF2CBA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24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8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0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8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3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2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3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3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6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4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9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5/Lecture19.ppt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2159" y="2167003"/>
            <a:ext cx="8298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Visualizing and building statistical models on multivariate data in 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Anthony Fodor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Bioinformatics and Genomics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UNC Charlotte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5955323" y="6294422"/>
            <a:ext cx="5329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http://afodor.github.io/classes/ChapelHill2018/ch.pptx</a:t>
            </a:r>
          </a:p>
        </p:txBody>
      </p:sp>
    </p:spTree>
    <p:extLst>
      <p:ext uri="{BB962C8B-B14F-4D97-AF65-F5344CB8AC3E}">
        <p14:creationId xmlns:p14="http://schemas.microsoft.com/office/powerpoint/2010/main" val="374248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894" y="12527"/>
            <a:ext cx="8195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will need to choose some normalization scheme..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(Each sequence library will be of a different depth; you need to correct for that)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24" y="935857"/>
            <a:ext cx="5934672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203" y="5549031"/>
            <a:ext cx="1155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easiest (not necessarily the best) approach is to divide each cell by the total # of sequences in that sample.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relative abundance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9687" y="6538586"/>
            <a:ext cx="574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due to :Matthew C. B. </a:t>
            </a:r>
            <a:r>
              <a:rPr lang="en-US" dirty="0" err="1"/>
              <a:t>Tsilimigras</a:t>
            </a:r>
            <a:r>
              <a:rPr lang="en-US" dirty="0"/>
              <a:t> (Matthew C. Brown)</a:t>
            </a:r>
          </a:p>
        </p:txBody>
      </p:sp>
    </p:spTree>
    <p:extLst>
      <p:ext uri="{BB962C8B-B14F-4D97-AF65-F5344CB8AC3E}">
        <p14:creationId xmlns:p14="http://schemas.microsoft.com/office/powerpoint/2010/main" val="343725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740" y="134873"/>
            <a:ext cx="11157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say you have a spreadsheet that is un-normalized and you want to change it to log relative abundance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2" y="734670"/>
            <a:ext cx="11637847" cy="42945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16910" y="5362898"/>
            <a:ext cx="11350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https://github.com/kwinglee/UrbanRuralChina/blob/master/16SrRNA/inputData/RDP/genus_taxaAsColumns.txt</a:t>
            </a:r>
          </a:p>
        </p:txBody>
      </p:sp>
    </p:spTree>
    <p:extLst>
      <p:ext uri="{BB962C8B-B14F-4D97-AF65-F5344CB8AC3E}">
        <p14:creationId xmlns:p14="http://schemas.microsoft.com/office/powerpoint/2010/main" val="281751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472" y="144687"/>
            <a:ext cx="1089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(complete) R script to convert a counts table to relative abundance and write the results to a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93616" y="6488668"/>
            <a:ext cx="108184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https://github.com/afodor/metagenomicsTools/blob/master/src/classExamples/ch2018/quickNormalization.txt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41" y="576503"/>
            <a:ext cx="10310260" cy="541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9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966" y="144684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few lines input the file we wish to normalize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2" y="908732"/>
            <a:ext cx="12405528" cy="25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9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801764"/>
            <a:ext cx="9126758" cy="5886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906" y="23151"/>
            <a:ext cx="911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Windows (but not necessarily in Macs or in R-studio, I get this nice view when I type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edit(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0138" y="1452623"/>
            <a:ext cx="260411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Interestingly, changes I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 here don’t persist.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 would have to type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&lt;- edit(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have the changes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type into the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spreadsheet stick.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because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structures in R are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Immutable!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53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4481" y="486137"/>
            <a:ext cx="4814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me the sequencing depth per sample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7" y="1858733"/>
            <a:ext cx="8979075" cy="44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4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919" y="214133"/>
            <a:ext cx="9105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get a nice graphic of my sequencing depth per sample.  Very easy, informative QA/QC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72" y="1701479"/>
            <a:ext cx="7434043" cy="45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3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97" y="1355560"/>
            <a:ext cx="8797000" cy="50703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491" y="387753"/>
            <a:ext cx="502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Alternatively, I can easily switch to a log scale…</a:t>
            </a:r>
          </a:p>
        </p:txBody>
      </p:sp>
    </p:spTree>
    <p:extLst>
      <p:ext uri="{BB962C8B-B14F-4D97-AF65-F5344CB8AC3E}">
        <p14:creationId xmlns:p14="http://schemas.microsoft.com/office/powerpoint/2010/main" val="316404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5980" y="144685"/>
            <a:ext cx="662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can 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directly to switch to relative abundance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92" y="724201"/>
            <a:ext cx="98393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87" y="1267430"/>
            <a:ext cx="8697819" cy="4948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5382" y="364603"/>
            <a:ext cx="605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should all be 1 (and they are)</a:t>
            </a:r>
          </a:p>
        </p:txBody>
      </p:sp>
    </p:spTree>
    <p:extLst>
      <p:ext uri="{BB962C8B-B14F-4D97-AF65-F5344CB8AC3E}">
        <p14:creationId xmlns:p14="http://schemas.microsoft.com/office/powerpoint/2010/main" val="11791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3930" y="208346"/>
            <a:ext cx="86998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am assuming that you have installed…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Some version of R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Some text editor (sublime is a very nice choice, or e-macs or vi or r-studio)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70546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2866" y="578734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now in relative abundance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86" y="1390810"/>
            <a:ext cx="7953434" cy="46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1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690" y="190984"/>
            <a:ext cx="7413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Finally, we want to be able to write our normalized file to an output file.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little more involved than it seems like it should be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(learning R is mostly learning stupid R tricks…)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7" y="1062640"/>
            <a:ext cx="10310260" cy="541918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688957" y="4797706"/>
            <a:ext cx="839165" cy="306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804704" y="5532699"/>
            <a:ext cx="474562" cy="50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28124" y="4664598"/>
            <a:ext cx="4467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by default will not give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sampleIDs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 header.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hacks around that default behavior</a:t>
            </a:r>
          </a:p>
        </p:txBody>
      </p:sp>
    </p:spTree>
    <p:extLst>
      <p:ext uri="{BB962C8B-B14F-4D97-AF65-F5344CB8AC3E}">
        <p14:creationId xmlns:p14="http://schemas.microsoft.com/office/powerpoint/2010/main" val="315077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2273" y="81024"/>
            <a:ext cx="99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text file in our working directory that can be imported into Excel (or wherever)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1" y="822275"/>
            <a:ext cx="10970350" cy="5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77118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604304" y="111116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65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1BF19F-1EB0-45B6-B089-948953DD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3" y="1500930"/>
            <a:ext cx="11360458" cy="332598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9BFB8E-2A25-402C-9FA7-3B466AA46606}"/>
              </a:ext>
            </a:extLst>
          </p:cNvPr>
          <p:cNvCxnSpPr/>
          <p:nvPr/>
        </p:nvCxnSpPr>
        <p:spPr>
          <a:xfrm>
            <a:off x="4168239" y="1140031"/>
            <a:ext cx="7327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62A75D9-CED7-4ACB-9A87-E42C520A3664}"/>
              </a:ext>
            </a:extLst>
          </p:cNvPr>
          <p:cNvSpPr txBox="1"/>
          <p:nvPr/>
        </p:nvSpPr>
        <p:spPr>
          <a:xfrm>
            <a:off x="4833256" y="320634"/>
            <a:ext cx="481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340 taxa in our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can’t make a 340 dimensional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D37BF-3878-40F5-807F-FD4643143FA2}"/>
              </a:ext>
            </a:extLst>
          </p:cNvPr>
          <p:cNvSpPr txBox="1"/>
          <p:nvPr/>
        </p:nvSpPr>
        <p:spPr>
          <a:xfrm>
            <a:off x="1591294" y="5106390"/>
            <a:ext cx="8644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ordination to reduce the dimensionality (and complexity of our dataset)</a:t>
            </a:r>
          </a:p>
        </p:txBody>
      </p:sp>
    </p:spTree>
    <p:extLst>
      <p:ext uri="{BB962C8B-B14F-4D97-AF65-F5344CB8AC3E}">
        <p14:creationId xmlns:p14="http://schemas.microsoft.com/office/powerpoint/2010/main" val="291893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3984" y="263047"/>
            <a:ext cx="7785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reduce the dimensionality of our complex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go from a  (20 * 340 ) spreadsheet to a ( 20* 2 ) spreadsheet.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will allow us to better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what is going on with our data… </a:t>
            </a:r>
          </a:p>
        </p:txBody>
      </p:sp>
    </p:spTree>
    <p:extLst>
      <p:ext uri="{BB962C8B-B14F-4D97-AF65-F5344CB8AC3E}">
        <p14:creationId xmlns:p14="http://schemas.microsoft.com/office/powerpoint/2010/main" val="15314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0767" y="419622"/>
            <a:ext cx="5605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is a form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compression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know data compression from music and photos…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1666" y="2022953"/>
            <a:ext cx="109696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song on a CD might be 350 MB (megabytes)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we compress the song to an MP3 for our phone so that is only, maybe 6 MB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compression captures what is essential about the song, but in less 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Potentially, the more we compress, the worse the song sounds!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ordination attempts to capture what is essential in our ~340 taxa, but in 2 columns.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by taking advantage of duplicate information.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Imagine all the 340 taxa are highly correlated.  We could remove the extra information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those columns and still have all the important information in the spreadsheet with much less space…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0767" y="5824603"/>
            <a:ext cx="828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A more mathematical treatment describing the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compression is here: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http://afodor.github.io/classes/stats2015/Lecture19.pptx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377230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53CFFA-4F98-4623-8B7A-F8A1B3F0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80C1C-5893-4B4D-AD50-04B48D643ADE}"/>
              </a:ext>
            </a:extLst>
          </p:cNvPr>
          <p:cNvSpPr txBox="1"/>
          <p:nvPr/>
        </p:nvSpPr>
        <p:spPr>
          <a:xfrm>
            <a:off x="605641" y="296883"/>
            <a:ext cx="941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complete script for data ordination from a (in this case) log-normalized data file…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E0071-5993-46D0-82BA-12E144A1C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227" y="1031620"/>
            <a:ext cx="4305461" cy="36963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1D3E89-52F0-4A9A-AFFD-FEC402D18F1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3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6CE36-AE4B-494D-8AA9-BBECC4F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FA5AB0-3E12-4B4B-ABFC-10B3ED508D95}"/>
              </a:ext>
            </a:extLst>
          </p:cNvPr>
          <p:cNvCxnSpPr/>
          <p:nvPr/>
        </p:nvCxnSpPr>
        <p:spPr>
          <a:xfrm flipH="1">
            <a:off x="3053166" y="1301858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FF7A82-3186-4B77-8113-AA3BC9541748}"/>
              </a:ext>
            </a:extLst>
          </p:cNvPr>
          <p:cNvSpPr txBox="1"/>
          <p:nvPr/>
        </p:nvSpPr>
        <p:spPr>
          <a:xfrm>
            <a:off x="4821383" y="997527"/>
            <a:ext cx="716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library that will run our ordination.  Uncomment this the first time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run your program to download and install the program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60F8E-A4A5-4D06-88F2-572E1FAAABE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12849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03C80-8DD9-43FB-ACF1-57338C26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FD45F8-6E22-4129-B350-641A28741897}"/>
              </a:ext>
            </a:extLst>
          </p:cNvPr>
          <p:cNvCxnSpPr/>
          <p:nvPr/>
        </p:nvCxnSpPr>
        <p:spPr>
          <a:xfrm flipH="1">
            <a:off x="2055639" y="1598740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65CB7F-CDF0-4134-917A-0401CC9B9895}"/>
              </a:ext>
            </a:extLst>
          </p:cNvPr>
          <p:cNvSpPr txBox="1"/>
          <p:nvPr/>
        </p:nvSpPr>
        <p:spPr>
          <a:xfrm>
            <a:off x="3835728" y="1438697"/>
            <a:ext cx="693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line tells R to load the “vegan” library into memory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76EFD-5F46-43F5-A255-A1E541B8DBCB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55723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17689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B448D-7722-4E28-8DCF-D3277ABF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350508"/>
            <a:ext cx="11849100" cy="3895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549D9-1E12-4920-96C0-D53BF6450422}"/>
              </a:ext>
            </a:extLst>
          </p:cNvPr>
          <p:cNvSpPr txBox="1"/>
          <p:nvPr/>
        </p:nvSpPr>
        <p:spPr>
          <a:xfrm>
            <a:off x="819397" y="296884"/>
            <a:ext cx="818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vegan package has many useful tools for dealing with ecology count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(like sequencing data from metagenomics)</a:t>
            </a:r>
          </a:p>
        </p:txBody>
      </p:sp>
    </p:spTree>
    <p:extLst>
      <p:ext uri="{BB962C8B-B14F-4D97-AF65-F5344CB8AC3E}">
        <p14:creationId xmlns:p14="http://schemas.microsoft.com/office/powerpoint/2010/main" val="4942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D59CAB-276D-409E-BB50-FDB887811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FD395-1EAD-4795-9590-6C004FC24674}"/>
              </a:ext>
            </a:extLst>
          </p:cNvPr>
          <p:cNvCxnSpPr/>
          <p:nvPr/>
        </p:nvCxnSpPr>
        <p:spPr>
          <a:xfrm flipH="1">
            <a:off x="1769432" y="2161309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A6795E-8A45-4F2E-9302-9CC926202F20}"/>
              </a:ext>
            </a:extLst>
          </p:cNvPr>
          <p:cNvSpPr txBox="1"/>
          <p:nvPr/>
        </p:nvSpPr>
        <p:spPr>
          <a:xfrm>
            <a:off x="2885707" y="1983179"/>
            <a:ext cx="946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before we start R in a clean state (we would not do this if this were part of a larger suite)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86D873-1E92-42AC-A39D-E360DBCD4F50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8628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359179-6390-42F6-B604-C1DFAA40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812401-D4CC-46B2-B33C-B34464E6DD14}"/>
              </a:ext>
            </a:extLst>
          </p:cNvPr>
          <p:cNvCxnSpPr/>
          <p:nvPr/>
        </p:nvCxnSpPr>
        <p:spPr>
          <a:xfrm flipH="1">
            <a:off x="7315209" y="27075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FF7E8E-410A-4E3B-8AE3-7054F0519264}"/>
              </a:ext>
            </a:extLst>
          </p:cNvPr>
          <p:cNvSpPr txBox="1"/>
          <p:nvPr/>
        </p:nvSpPr>
        <p:spPr>
          <a:xfrm>
            <a:off x="7515885" y="2398816"/>
            <a:ext cx="4121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tell R where we have the data 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(this can alternatively be a URL)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64CA9-E07D-4E92-AC55-96A1BC744B63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3556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28744-06F7-44B2-A32A-49C718B4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1DBED8-1622-4088-87A7-1BADADFA2DDE}"/>
              </a:ext>
            </a:extLst>
          </p:cNvPr>
          <p:cNvCxnSpPr/>
          <p:nvPr/>
        </p:nvCxnSpPr>
        <p:spPr>
          <a:xfrm flipH="1">
            <a:off x="7315209" y="3291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8C4E0D-48D8-4C40-9F7D-9A6EC61F7471}"/>
              </a:ext>
            </a:extLst>
          </p:cNvPr>
          <p:cNvSpPr txBox="1"/>
          <p:nvPr/>
        </p:nvSpPr>
        <p:spPr>
          <a:xfrm>
            <a:off x="7711161" y="2995716"/>
            <a:ext cx="363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As before we read our data into 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E2DB94-17BB-4921-94DA-990E9D760A0D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13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D0DCA-330B-4282-80A7-410E7847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64632"/>
            <a:ext cx="7879957" cy="2384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84F2D-EA23-4196-8229-F345E69C8C96}"/>
              </a:ext>
            </a:extLst>
          </p:cNvPr>
          <p:cNvSpPr txBox="1"/>
          <p:nvPr/>
        </p:nvSpPr>
        <p:spPr>
          <a:xfrm>
            <a:off x="495300" y="342900"/>
            <a:ext cx="986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this point in our program, our spreadsheet has 160 samples (rows) and &gt; 340 taxa (columns)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92623-1B12-4036-8167-5354E774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3249057"/>
            <a:ext cx="8156575" cy="3501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7F2A5-D090-4460-8DC1-B7BAA1DAD09C}"/>
              </a:ext>
            </a:extLst>
          </p:cNvPr>
          <p:cNvSpPr txBox="1"/>
          <p:nvPr/>
        </p:nvSpPr>
        <p:spPr>
          <a:xfrm>
            <a:off x="6553200" y="2832100"/>
            <a:ext cx="118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 </a:t>
            </a:r>
            <a:r>
              <a:rPr lang="en-US" dirty="0" err="1"/>
              <a:t>myT</a:t>
            </a:r>
            <a:r>
              <a:rPr lang="en-US" dirty="0"/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1AB7A-5B4B-4CEB-A56B-A409B9869862}"/>
              </a:ext>
            </a:extLst>
          </p:cNvPr>
          <p:cNvSpPr txBox="1"/>
          <p:nvPr/>
        </p:nvSpPr>
        <p:spPr>
          <a:xfrm>
            <a:off x="609600" y="3797300"/>
            <a:ext cx="24416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both the forward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backwards reads;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want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out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forward reads</a:t>
            </a:r>
          </a:p>
        </p:txBody>
      </p:sp>
    </p:spTree>
    <p:extLst>
      <p:ext uri="{BB962C8B-B14F-4D97-AF65-F5344CB8AC3E}">
        <p14:creationId xmlns:p14="http://schemas.microsoft.com/office/powerpoint/2010/main" val="115173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EA5C2F-A4BA-4ABD-A563-9523AA6D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48FD9E-35DC-49F0-B795-626E697E1C77}"/>
              </a:ext>
            </a:extLst>
          </p:cNvPr>
          <p:cNvCxnSpPr/>
          <p:nvPr/>
        </p:nvCxnSpPr>
        <p:spPr>
          <a:xfrm flipH="1">
            <a:off x="3632209" y="38759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BF99AE-1018-4B89-920B-061CFAC5A24B}"/>
              </a:ext>
            </a:extLst>
          </p:cNvPr>
          <p:cNvSpPr txBox="1"/>
          <p:nvPr/>
        </p:nvSpPr>
        <p:spPr>
          <a:xfrm>
            <a:off x="4386464" y="3592616"/>
            <a:ext cx="59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only keep the rows where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==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64624F-6EF3-42DE-BC9F-CC336FA04028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54305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CF671-F1F4-4952-A73C-C5EDAEDE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993775"/>
            <a:ext cx="7496175" cy="2657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DECB1D-8F9B-4E76-A10C-DD4F3182F261}"/>
              </a:ext>
            </a:extLst>
          </p:cNvPr>
          <p:cNvSpPr txBox="1"/>
          <p:nvPr/>
        </p:nvSpPr>
        <p:spPr>
          <a:xfrm>
            <a:off x="1079500" y="165100"/>
            <a:ext cx="739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we filter, only the rows for which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was 1 are left…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F07D0-9033-4BBC-8A31-9E3DC4807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16" y="3281752"/>
            <a:ext cx="5613184" cy="3445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DDFB0-1FCF-4434-8B66-3CEC74E99ACD}"/>
              </a:ext>
            </a:extLst>
          </p:cNvPr>
          <p:cNvSpPr txBox="1"/>
          <p:nvPr/>
        </p:nvSpPr>
        <p:spPr>
          <a:xfrm>
            <a:off x="6845300" y="2870200"/>
            <a:ext cx="108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</a:t>
            </a:r>
            <a:r>
              <a:rPr lang="en-US" dirty="0" err="1"/>
              <a:t>myT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276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F1BF32-FA63-4511-91CC-634E8542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2028825"/>
            <a:ext cx="9071347" cy="1400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1074E-73C4-4BFB-BE42-2C30C5D03B0C}"/>
              </a:ext>
            </a:extLst>
          </p:cNvPr>
          <p:cNvSpPr txBox="1"/>
          <p:nvPr/>
        </p:nvSpPr>
        <p:spPr>
          <a:xfrm>
            <a:off x="800100" y="431800"/>
            <a:ext cx="846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quickly subset data tables is one of the most powerful features of R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299B9D-4C4C-49DB-878C-8AFFB38D2EFC}"/>
              </a:ext>
            </a:extLst>
          </p:cNvPr>
          <p:cNvCxnSpPr/>
          <p:nvPr/>
        </p:nvCxnSpPr>
        <p:spPr>
          <a:xfrm flipH="1" flipV="1">
            <a:off x="7785100" y="2400300"/>
            <a:ext cx="723900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55959E-6483-4E4E-905C-6B70BDDEC8A0}"/>
              </a:ext>
            </a:extLst>
          </p:cNvPr>
          <p:cNvSpPr txBox="1"/>
          <p:nvPr/>
        </p:nvSpPr>
        <p:spPr>
          <a:xfrm>
            <a:off x="8216900" y="3225800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columns 10-13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one subject at one timepoint</a:t>
            </a:r>
          </a:p>
        </p:txBody>
      </p:sp>
    </p:spTree>
    <p:extLst>
      <p:ext uri="{BB962C8B-B14F-4D97-AF65-F5344CB8AC3E}">
        <p14:creationId xmlns:p14="http://schemas.microsoft.com/office/powerpoint/2010/main" val="358291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14F5AD-9586-41DC-AB69-59A1F478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ABD150-415F-42AE-B5E0-981074089EA4}"/>
              </a:ext>
            </a:extLst>
          </p:cNvPr>
          <p:cNvCxnSpPr/>
          <p:nvPr/>
        </p:nvCxnSpPr>
        <p:spPr>
          <a:xfrm flipH="1">
            <a:off x="3124209" y="4434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FECD9C-8412-4AD2-8E34-E5B95D3191B6}"/>
              </a:ext>
            </a:extLst>
          </p:cNvPr>
          <p:cNvSpPr txBox="1"/>
          <p:nvPr/>
        </p:nvSpPr>
        <p:spPr>
          <a:xfrm>
            <a:off x="3240241" y="4011716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separate the data we want to ordinate from the first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4 columns of metadata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D2280-75CA-4539-9988-A67404BF7E5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135900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4802DA-2BAF-4A6E-A3C6-AA7E6014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1068387"/>
            <a:ext cx="8724900" cy="45434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00CD63-D0D3-4D90-BF07-D32C609F3143}"/>
              </a:ext>
            </a:extLst>
          </p:cNvPr>
          <p:cNvCxnSpPr/>
          <p:nvPr/>
        </p:nvCxnSpPr>
        <p:spPr>
          <a:xfrm flipV="1">
            <a:off x="1463965" y="3086100"/>
            <a:ext cx="898235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B8BE9-6412-4286-A6AD-23F68D96941A}"/>
              </a:ext>
            </a:extLst>
          </p:cNvPr>
          <p:cNvSpPr txBox="1"/>
          <p:nvPr/>
        </p:nvSpPr>
        <p:spPr>
          <a:xfrm>
            <a:off x="292100" y="3962400"/>
            <a:ext cx="158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 first 4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59906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319414"/>
            <a:ext cx="47756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are following along with our datasets…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be using the data from this paper…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6538"/>
            <a:ext cx="10137562" cy="46201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17935" y="6112505"/>
            <a:ext cx="8920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https://microbiomejournal.biomedcentral.com/articles/10.1186/s40168-017-0338-7</a:t>
            </a:r>
          </a:p>
        </p:txBody>
      </p:sp>
    </p:spTree>
    <p:extLst>
      <p:ext uri="{BB962C8B-B14F-4D97-AF65-F5344CB8AC3E}">
        <p14:creationId xmlns:p14="http://schemas.microsoft.com/office/powerpoint/2010/main" val="369672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60B08-6554-437A-BF83-AF1A17D48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3EE9A6-ACC5-4D74-961E-87C855193CA0}"/>
              </a:ext>
            </a:extLst>
          </p:cNvPr>
          <p:cNvCxnSpPr/>
          <p:nvPr/>
        </p:nvCxnSpPr>
        <p:spPr>
          <a:xfrm flipH="1">
            <a:off x="4699009" y="49808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9EC624-98F9-4414-A73B-C9F3CDC19514}"/>
              </a:ext>
            </a:extLst>
          </p:cNvPr>
          <p:cNvSpPr txBox="1"/>
          <p:nvPr/>
        </p:nvSpPr>
        <p:spPr>
          <a:xfrm>
            <a:off x="5668743" y="4735616"/>
            <a:ext cx="471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do the ordination/data compression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9E6710-DAB5-4486-8A33-254232C4519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74246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507BE8-A6C9-4FC8-B4ED-32E1ABA2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AFE44-E888-4713-B0B9-3A42F74C70CE}"/>
              </a:ext>
            </a:extLst>
          </p:cNvPr>
          <p:cNvSpPr txBox="1"/>
          <p:nvPr/>
        </p:nvSpPr>
        <p:spPr>
          <a:xfrm>
            <a:off x="8931924" y="479911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plot the 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0B557-64B3-453C-B834-99B97318C5E9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85BA4B-2271-49FF-8B78-F8D1C4B7DB98}"/>
              </a:ext>
            </a:extLst>
          </p:cNvPr>
          <p:cNvCxnSpPr/>
          <p:nvPr/>
        </p:nvCxnSpPr>
        <p:spPr>
          <a:xfrm flipH="1">
            <a:off x="8877300" y="5181600"/>
            <a:ext cx="393700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8DF19-1E57-4907-803E-A6149682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487" y="734787"/>
            <a:ext cx="3630613" cy="31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9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2767F2-DBA6-40C9-B330-65516DD08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87" y="680797"/>
            <a:ext cx="6323013" cy="5496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CF232-3EE6-402E-A07D-5B8BDB225127}"/>
              </a:ext>
            </a:extLst>
          </p:cNvPr>
          <p:cNvSpPr txBox="1"/>
          <p:nvPr/>
        </p:nvSpPr>
        <p:spPr>
          <a:xfrm>
            <a:off x="2541587" y="28709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graph is not quite publication ready….</a:t>
            </a:r>
          </a:p>
        </p:txBody>
      </p:sp>
    </p:spTree>
    <p:extLst>
      <p:ext uri="{BB962C8B-B14F-4D97-AF65-F5344CB8AC3E}">
        <p14:creationId xmlns:p14="http://schemas.microsoft.com/office/powerpoint/2010/main" val="306588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4AA094-6C3B-41F2-845E-744A36E23C8B}"/>
              </a:ext>
            </a:extLst>
          </p:cNvPr>
          <p:cNvSpPr txBox="1"/>
          <p:nvPr/>
        </p:nvSpPr>
        <p:spPr>
          <a:xfrm>
            <a:off x="647700" y="6121400"/>
            <a:ext cx="9657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pass options to our plot function to make the graph a little easier to see and a legend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searches help us find these commands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6907FB-F677-4646-8940-4D3D68F4D4AA}"/>
              </a:ext>
            </a:extLst>
          </p:cNvPr>
          <p:cNvSpPr/>
          <p:nvPr/>
        </p:nvSpPr>
        <p:spPr>
          <a:xfrm>
            <a:off x="228600" y="-38099"/>
            <a:ext cx="42799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plot(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[,1], 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[,2],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myT$ruralUrban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== "rural", "red", "blue"),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1",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2", main="Rural urban MDS",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legend( 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topleft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", legend=c("urban", "rural"), col=c("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red","blue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"),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=19,cex=1.3 )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564C9-2144-4B45-B03B-A73663D3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90269"/>
            <a:ext cx="6076052" cy="60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01A13-DF9B-47CB-84F3-8CB83527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4" y="1092199"/>
            <a:ext cx="7140575" cy="4413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BEE82A-79AE-4B51-BBCE-202E3774AB74}"/>
              </a:ext>
            </a:extLst>
          </p:cNvPr>
          <p:cNvSpPr/>
          <p:nvPr/>
        </p:nvSpPr>
        <p:spPr>
          <a:xfrm>
            <a:off x="4974471" y="5974834"/>
            <a:ext cx="569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https://www.statmethods.net/advgraphs/parameters.html</a:t>
            </a:r>
          </a:p>
        </p:txBody>
      </p:sp>
    </p:spTree>
    <p:extLst>
      <p:ext uri="{BB962C8B-B14F-4D97-AF65-F5344CB8AC3E}">
        <p14:creationId xmlns:p14="http://schemas.microsoft.com/office/powerpoint/2010/main" val="153819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D8C84-08E9-4012-975E-0AF47853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705405"/>
            <a:ext cx="8600589" cy="5504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7DC2A-62ED-4BC1-86FC-1BB4837F01DA}"/>
              </a:ext>
            </a:extLst>
          </p:cNvPr>
          <p:cNvSpPr txBox="1"/>
          <p:nvPr/>
        </p:nvSpPr>
        <p:spPr>
          <a:xfrm>
            <a:off x="584200" y="2413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our script so far…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E9D00-1C46-48CF-90D3-4979B6D2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181" y="285187"/>
            <a:ext cx="4222685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711" y="104173"/>
            <a:ext cx="958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can make one more refinement.  How much duplicate information was there in the taxa?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That is, how much were the taxa correlated?  How good was our compression?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85" y="1334358"/>
            <a:ext cx="9476423" cy="4285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119" y="792867"/>
            <a:ext cx="749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can use the “summary” command and R will yield this information…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45028" y="6369479"/>
            <a:ext cx="699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more details at http://afodor.github.io/classes/stats2015/Lecture19.pptx</a:t>
            </a:r>
          </a:p>
        </p:txBody>
      </p:sp>
    </p:spTree>
    <p:extLst>
      <p:ext uri="{BB962C8B-B14F-4D97-AF65-F5344CB8AC3E}">
        <p14:creationId xmlns:p14="http://schemas.microsoft.com/office/powerpoint/2010/main" val="275015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1" y="968025"/>
            <a:ext cx="8121280" cy="50160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246" y="231494"/>
            <a:ext cx="631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can (in this case manually) add this to our graph script…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757" y="544009"/>
            <a:ext cx="4092367" cy="408437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713053" y="5532699"/>
            <a:ext cx="347241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375230" y="5532699"/>
            <a:ext cx="283580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8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4" y="485079"/>
            <a:ext cx="10011807" cy="6199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332" y="115747"/>
            <a:ext cx="997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And, finally, we might want to write one file with the metadata, taxa information and MDS axes…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72537" y="560793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986041" y="5835567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902845" y="645481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21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0025" y="682906"/>
            <a:ext cx="893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This is now ready to be inputted into any application (or read in by the next R script….)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5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142" y="306888"/>
            <a:ext cx="932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Tables and r-scripts were nicely organized by Kathryn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(now of the CDC in Atlanta)</a:t>
            </a:r>
          </a:p>
        </p:txBody>
      </p:sp>
      <p:sp>
        <p:nvSpPr>
          <p:cNvPr id="6" name="Rectangle 5"/>
          <p:cNvSpPr/>
          <p:nvPr/>
        </p:nvSpPr>
        <p:spPr>
          <a:xfrm>
            <a:off x="7475050" y="6263107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https://github.com/kwinglee/UrbanRuralChina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4" y="1320892"/>
            <a:ext cx="11264123" cy="2523269"/>
          </a:xfrm>
          <a:prstGeom prst="rect">
            <a:avLst/>
          </a:prstGeom>
        </p:spPr>
      </p:pic>
      <p:pic>
        <p:nvPicPr>
          <p:cNvPr id="1026" name="Picture 2" descr="Winglee, Kathry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42" y="4543512"/>
            <a:ext cx="20955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32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231757" y="138316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39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970" y="682906"/>
            <a:ext cx="99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have a number of “metadata” columns in our spreadsheet that we might be interested in…..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372" y="5058137"/>
            <a:ext cx="11072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Before we start to build statistical models, it would be useful to be able to graph out the entire spreadsheet.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ability to make visualizations of very complex datasets is one of the great strengths of 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are going to make a multi-page PDF “ball” where each page of the PDF is an MDS axes (or taxa)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graphed out against all of the metadata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55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12" y="1073311"/>
            <a:ext cx="9750706" cy="3642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5975" y="289368"/>
            <a:ext cx="909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start by defining which columns in our spreadsheet we will want to be on our y axes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736466" y="4485185"/>
            <a:ext cx="1238491" cy="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7671" y="5249119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(Input file for this section can be found at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48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21" y="1076445"/>
            <a:ext cx="10505827" cy="5453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246" y="324091"/>
            <a:ext cx="1103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about 350 columns that we are interested in (but as we will see we will filter some of those away)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7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286000" y="130215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57601" y="1088022"/>
            <a:ext cx="515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up a PDF file for writing in our output directory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90440" y="182301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83576" y="1655181"/>
            <a:ext cx="436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Remember the </a:t>
            </a:r>
            <a:r>
              <a:rPr lang="en-US" dirty="0" err="1" smtClean="0"/>
              <a:t>patientIDs</a:t>
            </a:r>
            <a:r>
              <a:rPr lang="en-US" dirty="0" smtClean="0"/>
              <a:t> (will be our x-axis)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05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529068" y="2361236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22204" y="2193405"/>
            <a:ext cx="296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Iterate over our data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59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42954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66351" y="287051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59487" y="2702688"/>
            <a:ext cx="382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out the </a:t>
            </a:r>
            <a:r>
              <a:rPr lang="en-US" dirty="0" err="1" smtClean="0"/>
              <a:t>ith</a:t>
            </a:r>
            <a:r>
              <a:rPr lang="en-US" dirty="0" smtClean="0"/>
              <a:t> column for our y-axis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16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467824" y="3408737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43599" y="3229332"/>
            <a:ext cx="39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taxa that are at least 25% non-zero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1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964327" y="3935381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40102" y="3755976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name of our y-axis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9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304" y="400833"/>
            <a:ext cx="5797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use this spreadsheet as our base input into R…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148224" y="6418255"/>
            <a:ext cx="135364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https://github.com/kwinglee/UrbanRuralChina/blob/master/16SrRNA/inputData/RDP/genus_taxaAsColumnsLogNorm_WithMetadata.txt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6" y="945385"/>
            <a:ext cx="11360458" cy="33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5842" y="472824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the box-plot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760825" y="4317357"/>
            <a:ext cx="1082233" cy="42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87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52" y="1342663"/>
            <a:ext cx="4736614" cy="46390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7387" y="353028"/>
            <a:ext cx="10533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end up with a 91 page PDF ball that shows the MDS axes and taxa graphed by patient ID.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see a strong subject-effect.  The tendency of the microbiome to be stable over the two time points.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8" y="1296364"/>
            <a:ext cx="5091475" cy="48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6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1380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752618" y="4762982"/>
            <a:ext cx="983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479665" y="5272269"/>
            <a:ext cx="804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89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1" y="1041721"/>
            <a:ext cx="5473299" cy="5289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23" y="949124"/>
            <a:ext cx="5796199" cy="55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0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938759" y="688694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29069" y="497711"/>
            <a:ext cx="217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4 graphs per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8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326739" y="35939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17049" y="3402938"/>
            <a:ext cx="15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Plot vs. subject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450204" y="420351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40514" y="4012536"/>
            <a:ext cx="18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Plot vs. </a:t>
            </a:r>
            <a:r>
              <a:rPr lang="en-US" dirty="0" err="1" smtClean="0"/>
              <a:t>timepoint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596817" y="478996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7127" y="4598986"/>
            <a:ext cx="199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Plot vs. rural/urban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253686" y="53764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38209" y="5197012"/>
            <a:ext cx="465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blank plot (to make the 4</a:t>
            </a:r>
            <a:r>
              <a:rPr lang="en-US" baseline="30000" dirty="0" smtClean="0"/>
              <a:t>th</a:t>
            </a:r>
            <a:r>
              <a:rPr lang="en-US" dirty="0" smtClean="0"/>
              <a:t> plot on each page)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58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2" y="416688"/>
            <a:ext cx="6165821" cy="6213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2522" y="630820"/>
            <a:ext cx="40362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Visually, we see strong separation by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subject;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Little separation by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Strong separation by rural/urban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3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9797" y="144684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And in our PDF ball, we have this view for every non-rare taxa in our dataset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93" y="607673"/>
            <a:ext cx="5762439" cy="5685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1171" y="6256117"/>
            <a:ext cx="3536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You can look at the pdf ball here: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7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213188" y="1672537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1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882" y="444674"/>
            <a:ext cx="10982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 has the following features: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taxa are columns; the rows are samples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metadata (urban vs. rural,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are in the same spreadsheet as the relative 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counts are log-normalized according to the following formula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09" y="1964844"/>
            <a:ext cx="5903739" cy="2676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08099" y="4511562"/>
            <a:ext cx="469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https://www.nature.com/articles/ismej2013106</a:t>
            </a:r>
          </a:p>
        </p:txBody>
      </p:sp>
    </p:spTree>
    <p:extLst>
      <p:ext uri="{BB962C8B-B14F-4D97-AF65-F5344CB8AC3E}">
        <p14:creationId xmlns:p14="http://schemas.microsoft.com/office/powerpoint/2010/main" val="11805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8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4653" y="1464197"/>
            <a:ext cx="1614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0921" y="1140105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Data structures to hold our p-values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5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4762982" y="3507129"/>
            <a:ext cx="619246" cy="32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56522" y="3194613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t-test for our two </a:t>
            </a:r>
            <a:r>
              <a:rPr lang="en-US" dirty="0" err="1" smtClean="0"/>
              <a:t>timepoints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620718" y="4658810"/>
            <a:ext cx="752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96225" y="4444679"/>
            <a:ext cx="319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one-way ANOVA for subject id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064892" y="4869072"/>
            <a:ext cx="290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t-test for our rural vs. </a:t>
            </a:r>
            <a:r>
              <a:rPr lang="en-US" dirty="0" err="1" smtClean="0"/>
              <a:t>urbal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9288684" y="5202820"/>
            <a:ext cx="584521" cy="13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1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39" y="723415"/>
            <a:ext cx="7716340" cy="5936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53" y="4094239"/>
            <a:ext cx="4709453" cy="1688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776" y="98383"/>
            <a:ext cx="115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By examining the distribution of p-values, we can get a sense of the strength of associations with our meta-data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67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7897" y="656085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7" y="397475"/>
            <a:ext cx="8838806" cy="6162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643591" y="141849"/>
            <a:ext cx="1056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Finally, we can write out the adjusted and un-adjusted p-values for other applications to use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059508" y="274906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87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54" y="1493609"/>
            <a:ext cx="11947646" cy="4003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538" y="433754"/>
            <a:ext cx="753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And we end up with our sorted list of taxa associated with our metadata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82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408" y="688932"/>
            <a:ext cx="7246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have your own dataset…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We can work with you to get your data into the same format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(or to modify your R code to work with your table!)</a:t>
            </a:r>
          </a:p>
        </p:txBody>
      </p:sp>
    </p:spTree>
    <p:extLst>
      <p:ext uri="{BB962C8B-B14F-4D97-AF65-F5344CB8AC3E}">
        <p14:creationId xmlns:p14="http://schemas.microsoft.com/office/powerpoint/2010/main" val="158797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52486" y="83337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1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1993</Words>
  <Application>Microsoft Office PowerPoint</Application>
  <PresentationFormat>Widescreen</PresentationFormat>
  <Paragraphs>260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Fodor, Anthony</dc:creator>
  <cp:lastModifiedBy>Fodor, Anthony</cp:lastModifiedBy>
  <cp:revision>159</cp:revision>
  <dcterms:created xsi:type="dcterms:W3CDTF">2018-10-12T18:15:23Z</dcterms:created>
  <dcterms:modified xsi:type="dcterms:W3CDTF">2018-10-15T23:55:04Z</dcterms:modified>
</cp:coreProperties>
</file>